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1" r:id="rId2"/>
    <p:sldId id="293" r:id="rId3"/>
    <p:sldId id="264" r:id="rId4"/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89" r:id="rId16"/>
    <p:sldId id="292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D0F37A0-512E-436A-83A0-BDB1BE9259C2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D0F37A0-512E-436A-83A0-BDB1BE9259C2}" type="slidenum">
              <a:rPr lang="pt-BR" sz="1400" b="0" strike="noStrike" spc="-1" smtClean="0">
                <a:latin typeface="Times New Roman"/>
              </a:rPr>
              <a:t>1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610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0" strike="noStrike" spc="-1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lang="pt-B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endParaRPr lang="pt-B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C94A451-2880-4D35-B920-A07C7E2C156D}" type="slidenum">
              <a:rPr lang="pt-BR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I-PUC-Minas-PMV-ADS/pmv-ads-2022-1-e2-proj-int-t2-aplicacao-de-comunicacao-escolar/blob/main/docs/07-Programa%C3%A7%C3%A3o%20de%20Funcionalidades.md" TargetMode="External"/><Relationship Id="rId2" Type="http://schemas.openxmlformats.org/officeDocument/2006/relationships/hyperlink" Target="http://smensga-001-site1.itempurl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I-PUC-Minas-PMV-ADS/pmv-ads-2022-1-e2-proj-int-t2-aplicacao-de-comunicacao-escolar/blob/main/docs/09-Registro%20de%20Testes%20de%20Software.md" TargetMode="External"/><Relationship Id="rId2" Type="http://schemas.openxmlformats.org/officeDocument/2006/relationships/hyperlink" Target="https://github.com/ICEI-PUC-Minas-PMV-ADS/pmv-ads-2022-1-e2-proj-int-t2-aplicacao-de-comunicacao-escolar/blob/main/docs/08-Plano%20de%20Testes%20de%20Softwar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CEI-PUC-Minas-PMV-ADS/pmv-ads-2022-1-e2-proj-int-t2-aplicacao-de-comunicacao-escolar/blob/main/docs/11-Registro%20de%20Testes%20de%20Usabilidade.md" TargetMode="External"/><Relationship Id="rId2" Type="http://schemas.openxmlformats.org/officeDocument/2006/relationships/hyperlink" Target="https://github.com/ICEI-PUC-Minas-PMV-ADS/pmv-ads-2022-1-e2-proj-int-t2-aplicacao-de-comunicacao-escolar/blob/main/docs/10-Plano%20de%20Testes%20de%20Usabilidade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0" y="598695"/>
            <a:ext cx="12192000" cy="1170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 Light"/>
              </a:rPr>
              <a:t>Aplicação de comunicação escolar para ensino fundamental e educação infantil</a:t>
            </a:r>
            <a:endParaRPr lang="pt-BR" sz="5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524180" y="2245737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PUC-Minas </a:t>
            </a:r>
            <a:r>
              <a:rPr lang="pt-BR" sz="2400" spc="-1" dirty="0">
                <a:solidFill>
                  <a:srgbClr val="000000"/>
                </a:solidFill>
                <a:latin typeface="Calibri"/>
              </a:rPr>
              <a:t>-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 Análise e Desenvolvimento de Sistemas (2022/1)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2D3B45"/>
                </a:solidFill>
                <a:latin typeface="Lato Extended"/>
              </a:rPr>
              <a:t>Eixo 2 - Projeto: Desenvolvimento de uma Aplicação Interativa </a:t>
            </a: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Prof: </a:t>
            </a:r>
            <a:r>
              <a:rPr lang="pt-BR" sz="2400" spc="-1" dirty="0">
                <a:solidFill>
                  <a:srgbClr val="000000"/>
                </a:solidFill>
                <a:latin typeface="Calibri"/>
              </a:rPr>
              <a:t>José Wilson da Costa</a:t>
            </a: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Grupo:</a:t>
            </a:r>
            <a:endParaRPr lang="pt-BR" sz="2400" b="0" strike="noStrike" spc="-1" dirty="0">
              <a:latin typeface="Arial"/>
            </a:endParaRP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André Soares Alves da Silva</a:t>
            </a: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André Vieira Grochowski</a:t>
            </a: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Maria Luiza Silva Lacerda</a:t>
            </a: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Robson Levi Mariano Eduardo</a:t>
            </a: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Sergio Luiz de Menezes Filho</a:t>
            </a:r>
          </a:p>
          <a:p>
            <a:pPr algn="ctr">
              <a:spcAft>
                <a:spcPts val="600"/>
              </a:spcAft>
            </a:pPr>
            <a:r>
              <a:rPr lang="pt-BR" sz="2000" b="0" i="0" dirty="0">
                <a:solidFill>
                  <a:srgbClr val="24292F"/>
                </a:solidFill>
                <a:effectLst/>
                <a:latin typeface="-apple-system"/>
              </a:rPr>
              <a:t>Vania Maria Tiburzio Rezende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da implementação (Frontend)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8"/>
            <a:ext cx="10886085" cy="489267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Visualização da mensagem por destinatário (Conversas/Visualizar/Id(id da mensagem))</a:t>
            </a: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DCC79-DD9E-E586-1EAE-63E6C7887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3" y="1933575"/>
            <a:ext cx="5215319" cy="492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D9BC4-70F3-0E77-5B28-9109D050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33" y="1933575"/>
            <a:ext cx="3510770" cy="4924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5579A-55F3-8236-F7EC-C630091969E0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2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114300" y="618176"/>
            <a:ext cx="5370808" cy="584516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36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da implementação (Backend)</a:t>
            </a:r>
            <a:endParaRPr lang="pt-BR" sz="36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114300" y="1202692"/>
            <a:ext cx="5172075" cy="2321558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Recebimento dos dados do formulário para criação da conversa e inserção no banco de dados (ConversasController)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9744F-1236-AC7B-4F4C-145BF2E7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8" y="0"/>
            <a:ext cx="67068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34A78-1CCF-1D26-2D04-E0E47E86F1A7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19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Implementação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8"/>
            <a:ext cx="10886085" cy="116554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figura abaixo apresenta as tecnologias utilizadas no desenvolvimento do projeto, bem como a relação entre elas</a:t>
            </a: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1DC40-2A05-B5B9-3FD4-E039757D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41" y="2195937"/>
            <a:ext cx="8527181" cy="4538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1EBD4-42CE-FE80-033A-476E2F630325}"/>
              </a:ext>
            </a:extLst>
          </p:cNvPr>
          <p:cNvSpPr txBox="1"/>
          <p:nvPr/>
        </p:nvSpPr>
        <p:spPr>
          <a:xfrm>
            <a:off x="11700769" y="110609"/>
            <a:ext cx="4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6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Implementação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8"/>
            <a:ext cx="10886085" cy="116554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solução implementada foi hospedada na plataforma SmarterASP.net, podendo ser visualizada online no endereço abaixo:</a:t>
            </a: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4F526CF7-50A8-4C67-A256-9207FDC37390}"/>
              </a:ext>
            </a:extLst>
          </p:cNvPr>
          <p:cNvSpPr txBox="1"/>
          <p:nvPr/>
        </p:nvSpPr>
        <p:spPr>
          <a:xfrm>
            <a:off x="724890" y="3082609"/>
            <a:ext cx="10886085" cy="116554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36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http://smensga-001-site1.itempurl.com/</a:t>
            </a:r>
            <a:endParaRPr lang="pt-BR" sz="36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7F9CB8D2-C80D-1746-0B65-250BE41BBC37}"/>
              </a:ext>
            </a:extLst>
          </p:cNvPr>
          <p:cNvSpPr txBox="1"/>
          <p:nvPr/>
        </p:nvSpPr>
        <p:spPr>
          <a:xfrm>
            <a:off x="724890" y="4625658"/>
            <a:ext cx="10886085" cy="116554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*Instruções para utilização das funcionalidades presente no 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Github do projeto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89EF2-2155-C40F-2ACB-B2DCB493E17E}"/>
              </a:ext>
            </a:extLst>
          </p:cNvPr>
          <p:cNvSpPr txBox="1"/>
          <p:nvPr/>
        </p:nvSpPr>
        <p:spPr>
          <a:xfrm>
            <a:off x="11700769" y="110609"/>
            <a:ext cx="4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2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Testes de software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7"/>
            <a:ext cx="10886085" cy="4651693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realização dos testes de software foi realizada por membros do próprio grupo, seguindo os roteiros de teste planejados na seção de “planos de teste de software” no 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Github do projeto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Os resultados foram registrados na seção de 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Registro de testes de software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realizando diversas variações nos inputs de cada funcionalidade para testar seu funcionamento em diversos cenários. Um exemplo é mostrado abaixo:</a:t>
            </a: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A8EACC79-FC36-DA4B-CB3E-3576A5975652}"/>
              </a:ext>
            </a:extLst>
          </p:cNvPr>
          <p:cNvSpPr txBox="1"/>
          <p:nvPr/>
        </p:nvSpPr>
        <p:spPr>
          <a:xfrm>
            <a:off x="1791938" y="3118801"/>
            <a:ext cx="10057904" cy="782243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Plano de teste de software	   		Registro de teste de software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58E8DC-FF6D-80BB-5318-6C02F9FD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25" y="3744555"/>
            <a:ext cx="5889532" cy="2351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F54D4-5F53-EB2C-AC31-A6FE9941B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890" y="3581399"/>
            <a:ext cx="4879613" cy="3269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E4F914-EF3D-6188-7ED8-E719239B32BF}"/>
              </a:ext>
            </a:extLst>
          </p:cNvPr>
          <p:cNvSpPr txBox="1"/>
          <p:nvPr/>
        </p:nvSpPr>
        <p:spPr>
          <a:xfrm>
            <a:off x="11700769" y="110609"/>
            <a:ext cx="4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29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Testes de usabilidade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7"/>
            <a:ext cx="10886085" cy="4651693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realização dos testes de usabilidade foi realizada por voluntários de fora do grupo que possuiam filhos em idade escolar compatível com o público alvo do projeto, sendo estes observados por um avaliador do grupo que avaliou a facilidade de uso do software pelos mesmos, comparando os resultados obtidos pelos usuários com um 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roteiro de “Ações esperadas”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a experiência dos usuários na prática,</a:t>
            </a: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registrando suas observações</a:t>
            </a: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bem como comentários e sugestões do usuário sobreo sistema.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30D34A5-0BC5-9DF1-AC3B-D1107E6C2ECA}"/>
              </a:ext>
            </a:extLst>
          </p:cNvPr>
          <p:cNvSpPr txBox="1"/>
          <p:nvPr/>
        </p:nvSpPr>
        <p:spPr>
          <a:xfrm>
            <a:off x="1676401" y="4029709"/>
            <a:ext cx="10057904" cy="782243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Plano de teste de usabilidade	   		Registro de teste de usabilidade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17BBA-D54C-9E3D-0D8D-C472A955E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4811952"/>
            <a:ext cx="542925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54359-1FAA-0509-F106-337620763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04" y="4374906"/>
            <a:ext cx="5429251" cy="2483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017DA7-9EC5-6F87-AFC7-0BEC7CF1B498}"/>
              </a:ext>
            </a:extLst>
          </p:cNvPr>
          <p:cNvSpPr txBox="1"/>
          <p:nvPr/>
        </p:nvSpPr>
        <p:spPr>
          <a:xfrm>
            <a:off x="11700769" y="110609"/>
            <a:ext cx="4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7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Conclusões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7"/>
            <a:ext cx="10886085" cy="4651693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equipe foi capaz de realizar a implementação de todas as funcionalidades da aplicação conforme o planejado.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desenvolvimento da aplicação foi bastante proveitoso para o aprendizado do trabalho de desenvolvimento de projetos de software utilizando fluxos de trabalho em </a:t>
            </a:r>
            <a:r>
              <a:rPr lang="pt-BR" sz="2400" b="0" strike="noStrike" spc="-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equipe.</a:t>
            </a: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683B0-F724-9229-F98D-04649CD6ECA5}"/>
              </a:ext>
            </a:extLst>
          </p:cNvPr>
          <p:cNvSpPr txBox="1"/>
          <p:nvPr/>
        </p:nvSpPr>
        <p:spPr>
          <a:xfrm>
            <a:off x="11700769" y="110609"/>
            <a:ext cx="49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49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0" y="2662918"/>
            <a:ext cx="12192001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Obrigado!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5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Shape 1">
            <a:extLst>
              <a:ext uri="{FF2B5EF4-FFF2-40B4-BE49-F238E27FC236}">
                <a16:creationId xmlns:a16="http://schemas.microsoft.com/office/drawing/2014/main" id="{2B770988-27CA-DA0F-FB4E-8B532E94A3B7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Sumário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2A3BA-6C55-A67B-001E-680CF5A96FAA}"/>
              </a:ext>
            </a:extLst>
          </p:cNvPr>
          <p:cNvSpPr txBox="1"/>
          <p:nvPr/>
        </p:nvSpPr>
        <p:spPr>
          <a:xfrm>
            <a:off x="791593" y="1669058"/>
            <a:ext cx="45506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Planejamento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Especificação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Diagramas de casos de uso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Histórias de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Design da aplicação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Diagrama de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Model entidade/relacionamento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 </a:t>
            </a:r>
            <a:r>
              <a:rPr lang="en-US" dirty="0" err="1"/>
              <a:t>implementação</a:t>
            </a:r>
            <a:r>
              <a:rPr lang="en-US" dirty="0"/>
              <a:t> (Frontend)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Exemplo</a:t>
            </a:r>
            <a:r>
              <a:rPr lang="en-US" dirty="0"/>
              <a:t> da </a:t>
            </a:r>
            <a:r>
              <a:rPr lang="en-US" dirty="0" err="1"/>
              <a:t>implementação</a:t>
            </a:r>
            <a:r>
              <a:rPr lang="en-US" dirty="0"/>
              <a:t> (Backend)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Implementação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Testes de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Testes de </a:t>
            </a:r>
            <a:r>
              <a:rPr lang="en-US" dirty="0" err="1"/>
              <a:t>usabilidade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67A76-FDFC-30B6-1163-9264FB0E7150}"/>
              </a:ext>
            </a:extLst>
          </p:cNvPr>
          <p:cNvSpPr txBox="1"/>
          <p:nvPr/>
        </p:nvSpPr>
        <p:spPr>
          <a:xfrm>
            <a:off x="791593" y="1669058"/>
            <a:ext cx="96145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........................................................................................................................... 1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...................................................................................................................... 2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...................................................................................................................... 3</a:t>
            </a:r>
          </a:p>
          <a:p>
            <a:pPr algn="r"/>
            <a:r>
              <a:rPr lang="pt-BR" dirty="0"/>
              <a:t>........................................................................................ 3</a:t>
            </a:r>
          </a:p>
          <a:p>
            <a:pPr algn="r"/>
            <a:r>
              <a:rPr lang="pt-BR" dirty="0"/>
              <a:t>..................................................................................................... 4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 5</a:t>
            </a:r>
          </a:p>
          <a:p>
            <a:pPr algn="r"/>
            <a:r>
              <a:rPr lang="pt-BR" dirty="0"/>
              <a:t>................................................................................................... 5</a:t>
            </a:r>
          </a:p>
          <a:p>
            <a:pPr algn="r"/>
            <a:r>
              <a:rPr lang="pt-BR" dirty="0"/>
              <a:t>................................................................................... 6</a:t>
            </a:r>
          </a:p>
          <a:p>
            <a:pPr algn="r"/>
            <a:r>
              <a:rPr lang="pt-BR" dirty="0"/>
              <a:t>.............................................................................. </a:t>
            </a:r>
            <a:r>
              <a:rPr lang="en-US" dirty="0"/>
              <a:t>7</a:t>
            </a:r>
          </a:p>
          <a:p>
            <a:pPr algn="r"/>
            <a:r>
              <a:rPr lang="pt-BR" dirty="0"/>
              <a:t>.............................................................................. </a:t>
            </a:r>
            <a:r>
              <a:rPr lang="en-US" dirty="0"/>
              <a:t>9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.................................................................................................................. </a:t>
            </a:r>
            <a:r>
              <a:rPr lang="en-US" dirty="0"/>
              <a:t>10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 </a:t>
            </a:r>
            <a:r>
              <a:rPr lang="en-US" dirty="0"/>
              <a:t>12</a:t>
            </a:r>
          </a:p>
          <a:p>
            <a:pPr algn="r"/>
            <a:r>
              <a:rPr lang="pt-BR" dirty="0"/>
              <a:t>....................................................................................................... </a:t>
            </a:r>
            <a:r>
              <a:rPr lang="en-US" dirty="0"/>
              <a:t>13</a:t>
            </a:r>
          </a:p>
          <a:p>
            <a:pPr algn="r"/>
            <a:r>
              <a:rPr lang="pt-BR" dirty="0"/>
              <a:t>....................................................................................................................... </a:t>
            </a:r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2596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2"/>
          <p:cNvSpPr txBox="1"/>
          <p:nvPr/>
        </p:nvSpPr>
        <p:spPr>
          <a:xfrm>
            <a:off x="724889" y="1736091"/>
            <a:ext cx="10603017" cy="438848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Calibri"/>
              </a:rPr>
              <a:t>Problema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Insatisfação dos pais de alunos dos níveis de educação infantil e ensino fundamental com os mecanismos de comunicação atualmente disponibilizados pelas instituições de ensino.</a:t>
            </a:r>
            <a:endParaRPr lang="pt-BR" sz="24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Calibri"/>
              </a:rPr>
              <a:t>Objetivos</a:t>
            </a: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/>
              </a:rPr>
              <a:t>Disponibilizar um sistema de comunicação escolar de uso fácil e intuitivo que facilite o processo de comunicação entre a escola e os responsáveis do aluno.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/>
              </a:rPr>
              <a:t>Permitir à escola, através da figura do administrador, controlar o cadastro de informações pertinentes no sistema, simplificando o processo de comunicação escolar também do lado da instituição.</a:t>
            </a:r>
            <a:endParaRPr lang="pt-B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pt-BR" sz="24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latin typeface="Arial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338C2-E9F6-96B7-16B1-F72D091A8DFB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2"/>
          <p:cNvSpPr txBox="1"/>
          <p:nvPr/>
        </p:nvSpPr>
        <p:spPr>
          <a:xfrm>
            <a:off x="748207" y="1234758"/>
            <a:ext cx="10695585" cy="438848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desenvolvimento do projeto foi conduzido utilizando-se a metodologia Scrum 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a gestão do controle de versão, utilizou-se o fluxo de trabalho Gitflow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organização de cada sprint de desenvolvimento se deu através de um quadro Kanban na ferramenta Trello:</a:t>
            </a: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Planejamento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274B4-6AC6-2ADA-659E-92DACA7A5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05" y="2894249"/>
            <a:ext cx="8805990" cy="3852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3F367F-BAC3-4046-DF67-5933CC7B58D9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7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2"/>
          <p:cNvSpPr txBox="1"/>
          <p:nvPr/>
        </p:nvSpPr>
        <p:spPr>
          <a:xfrm>
            <a:off x="724890" y="1234758"/>
            <a:ext cx="10695585" cy="438848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Especificação - </a:t>
            </a:r>
            <a:r>
              <a:rPr lang="pt-BR" sz="4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Diagrama de Casos de Uso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B6158-93AF-F098-4B7F-2263C4D6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19" y="1163565"/>
            <a:ext cx="5682281" cy="56944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C64B6-AE84-9457-8DA8-30D11F8676F9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2"/>
          <p:cNvSpPr txBox="1"/>
          <p:nvPr/>
        </p:nvSpPr>
        <p:spPr>
          <a:xfrm>
            <a:off x="724890" y="1234758"/>
            <a:ext cx="5190135" cy="438848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algn="just">
              <a:lnSpc>
                <a:spcPct val="9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Especificação </a:t>
            </a:r>
            <a:r>
              <a:rPr lang="pt-BR" sz="4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Histórias de Usuário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8037F97E-063A-DAC1-8C72-5948BC83F3CF}"/>
              </a:ext>
            </a:extLst>
          </p:cNvPr>
          <p:cNvSpPr txBox="1"/>
          <p:nvPr/>
        </p:nvSpPr>
        <p:spPr>
          <a:xfrm>
            <a:off x="488888" y="1444308"/>
            <a:ext cx="5426138" cy="4518342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histórias de usuário foram elaboradas pelo grupo através da elaboração de personas por meio de entrevistas com pais de alunos em idade escolar compatível com o público alvo do projeto e professores da rede pública. </a:t>
            </a:r>
          </a:p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principais pontos levantados foram consolidados em personas e utilizadas na elaboração das histórias de usuário mostradas ao lado.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630C3-10BC-7616-6C6C-C72E5679C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678" y="1552575"/>
            <a:ext cx="5127774" cy="5210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393C0F-346B-87B3-3EA4-70F2FA20BBF0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0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da aplicação </a:t>
            </a:r>
            <a:r>
              <a:rPr lang="pt-BR" sz="4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Diagrama de Classes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90CA4-C1A6-1961-3340-286628A4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209675"/>
            <a:ext cx="10182225" cy="5607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292E57-79D9-34FE-688D-54ED71D16350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049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BDD25-BD4B-1AE4-08C9-87F5886F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93" y="1139048"/>
            <a:ext cx="9955213" cy="5718952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da aplicação </a:t>
            </a:r>
            <a:r>
              <a:rPr lang="pt-BR" sz="4400" b="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Modelo ER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F6397-7E0B-9207-2BD6-63598DBD3320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1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15D4EA66-1F4A-7689-C828-2D994E70A8B4}"/>
              </a:ext>
            </a:extLst>
          </p:cNvPr>
          <p:cNvSpPr txBox="1"/>
          <p:nvPr/>
        </p:nvSpPr>
        <p:spPr>
          <a:xfrm>
            <a:off x="724890" y="29527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pt-BR" sz="5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da implementação (Frontend)</a:t>
            </a:r>
            <a:endParaRPr lang="pt-BR" sz="5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40FB976A-35B7-74DA-7B51-98F9FB9F4891}"/>
              </a:ext>
            </a:extLst>
          </p:cNvPr>
          <p:cNvSpPr txBox="1"/>
          <p:nvPr/>
        </p:nvSpPr>
        <p:spPr>
          <a:xfrm>
            <a:off x="724890" y="1444308"/>
            <a:ext cx="10886085" cy="489267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lstStyle/>
          <a:p>
            <a:pPr marL="342900" indent="-342900" algn="just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pt-BR" sz="24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Envio de mensagem para outros usuários (Conversas/Create, submissão de formulário)</a:t>
            </a:r>
            <a:endParaRPr lang="pt-BR" sz="2400" b="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7D704D-5484-CF25-99A1-6F46D14F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27" y="1941559"/>
            <a:ext cx="5943849" cy="4922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300503-A040-FCF2-15C9-B8E47E2F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941559"/>
            <a:ext cx="5225849" cy="4929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66A9CB-198A-0C36-90E0-2DB373467A9F}"/>
              </a:ext>
            </a:extLst>
          </p:cNvPr>
          <p:cNvSpPr txBox="1"/>
          <p:nvPr/>
        </p:nvSpPr>
        <p:spPr>
          <a:xfrm>
            <a:off x="11780668" y="110609"/>
            <a:ext cx="411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4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5691</TotalTime>
  <Words>719</Words>
  <Application>Microsoft Office PowerPoint</Application>
  <PresentationFormat>Widescreen</PresentationFormat>
  <Paragraphs>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Lato Extended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de Projeto de Software</dc:title>
  <dc:subject/>
  <dc:creator>Carlos Alberto Marques Pietrobon</dc:creator>
  <dc:description/>
  <cp:lastModifiedBy>Sérgio Menezes</cp:lastModifiedBy>
  <cp:revision>28</cp:revision>
  <dcterms:created xsi:type="dcterms:W3CDTF">2021-05-27T02:27:27Z</dcterms:created>
  <dcterms:modified xsi:type="dcterms:W3CDTF">2022-06-26T17:41:00Z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0x01010000FBA8C9CA7D074F87DB17AF0068A8AE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